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en-US"/>
              <a:t>12-Jun-25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en-US"/>
              <a:t>12-Jun-25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12-Jun-25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12-Jun-25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CCFE9AC-F15C-4FA0-A6F1-298829FA691D}" type="datetimeFigureOut">
              <a:rPr lang="en-US"/>
              <a:t>12-Jun-25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12-Jun-25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12-Jun-25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12-Jun-25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12-Jun-25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12-Jun-25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12-Jun-25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518897" y="2465294"/>
            <a:ext cx="5174504" cy="371166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12-Jun-25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12-Jun-25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12-Jun-25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/>
              <a:t>3D - 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Projekt </a:t>
            </a:r>
            <a:r>
              <a:rPr lang="en-US" dirty="0" err="1"/>
              <a:t>Školskog</a:t>
            </a:r>
            <a:r>
              <a:rPr lang="en-US" dirty="0"/>
              <a:t> STEM </a:t>
            </a:r>
            <a:r>
              <a:rPr lang="en-US" dirty="0" err="1"/>
              <a:t>aktiva</a:t>
            </a:r>
            <a:endParaRPr lang="en-US" dirty="0"/>
          </a:p>
          <a:p>
            <a:r>
              <a:rPr lang="en-US" dirty="0" err="1"/>
              <a:t>šk.god</a:t>
            </a:r>
            <a:r>
              <a:rPr lang="en-US" dirty="0"/>
              <a:t>. 2024./2025.</a:t>
            </a:r>
          </a:p>
          <a:p>
            <a:endParaRPr lang="en-US" dirty="0"/>
          </a:p>
        </p:txBody>
      </p:sp>
      <p:pic>
        <p:nvPicPr>
          <p:cNvPr id="4" name="Background Music for Corporate Presentation">
            <a:hlinkClick r:id="" action="ppaction://media"/>
            <a:extLst>
              <a:ext uri="{FF2B5EF4-FFF2-40B4-BE49-F238E27FC236}">
                <a16:creationId xmlns:a16="http://schemas.microsoft.com/office/drawing/2014/main" id="{96AEA1B0-E928-DC83-6187-DB652601E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9056" y="398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4A250A-3A0C-E347-8F8C-C76155857D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28" y="319597"/>
            <a:ext cx="3257550" cy="434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677B57-B715-7705-9245-9CD6A17C8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135" y="2149383"/>
            <a:ext cx="3257550" cy="434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108E2-7B9D-50D0-5FC5-99412CFFE5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1" y="2219417"/>
            <a:ext cx="3258290" cy="434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6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7B84C-8D86-4F6A-FFAB-72FFC4BADA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51599"/>
            <a:ext cx="5791200" cy="434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89066A-A25F-E648-D497-EFC119DBA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5" y="213064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1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3F79A-6F4C-9CA9-DC54-E69022B0F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220" y="337351"/>
            <a:ext cx="3257550" cy="434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EA1509-9E6B-D043-5D96-4F81B252E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25" y="2056290"/>
            <a:ext cx="3257550" cy="434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994A34-5AA8-CD88-5572-A3EBA49159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32" y="337351"/>
            <a:ext cx="325755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5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D823A-DFCF-47AE-4CA5-5824BFC1E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RADIONICA TEHNIČKE KULTURE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ADFF1-D3F3-B4B0-7E23-4E8D66A3A4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16935" y="2072542"/>
            <a:ext cx="2753958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15F692-714C-C644-D296-F25416ADC4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9022" y="3449520"/>
            <a:ext cx="2753958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9CEAB4-B78F-CA0D-2571-693B039064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1108" y="2072542"/>
            <a:ext cx="275395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3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145C6-CC2E-6A8D-41E7-2D9C9F902F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109" y="2743200"/>
            <a:ext cx="4857750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7DFA3B-5127-F902-8FE2-79FEF71906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5220" y="104205"/>
            <a:ext cx="3655879" cy="485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1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A2528E-910D-0F5F-9580-5FFB799BEC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11" y="488271"/>
            <a:ext cx="2753958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BEC99F-B05C-99F7-EAEA-61721570AC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2317071"/>
            <a:ext cx="4857749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2FB0BE-44ED-B2F5-7D88-D532A9E49F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2712" y="940092"/>
            <a:ext cx="3657600" cy="275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0F23660-3477-CCE3-FBF5-743ECB0B1570}"/>
              </a:ext>
            </a:extLst>
          </p:cNvPr>
          <p:cNvSpPr txBox="1"/>
          <p:nvPr/>
        </p:nvSpPr>
        <p:spPr>
          <a:xfrm>
            <a:off x="742765" y="1166842"/>
            <a:ext cx="10706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NOSITELJI PROJEKTA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48FFDC-0647-F88E-556B-AD0E612481D8}"/>
              </a:ext>
            </a:extLst>
          </p:cNvPr>
          <p:cNvSpPr txBox="1"/>
          <p:nvPr/>
        </p:nvSpPr>
        <p:spPr>
          <a:xfrm>
            <a:off x="529701" y="1824517"/>
            <a:ext cx="111325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Koordinatorice: Ljiljana Macanić i Nevija Brstilo</a:t>
            </a:r>
            <a:endParaRPr lang="en-US" sz="2400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E92121-650F-B1FB-7111-F4F57CEAB9A3}"/>
              </a:ext>
            </a:extLst>
          </p:cNvPr>
          <p:cNvSpPr txBox="1"/>
          <p:nvPr/>
        </p:nvSpPr>
        <p:spPr>
          <a:xfrm>
            <a:off x="742765" y="2277044"/>
            <a:ext cx="107064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Sudje</a:t>
            </a:r>
            <a:r>
              <a:rPr lang="en-US" sz="2400" dirty="0" err="1"/>
              <a:t>lovali</a:t>
            </a:r>
            <a:r>
              <a:rPr lang="en-US" sz="2400" dirty="0"/>
              <a:t>:</a:t>
            </a:r>
            <a:r>
              <a:rPr lang="hr-HR" sz="2400" dirty="0"/>
              <a:t> sve učiteljice i učitelj</a:t>
            </a:r>
            <a:r>
              <a:rPr lang="en-US" sz="2400" dirty="0" err="1"/>
              <a:t>i</a:t>
            </a:r>
            <a:r>
              <a:rPr lang="hr-HR" sz="2400" dirty="0"/>
              <a:t> Školskog STEM aktiva</a:t>
            </a:r>
            <a:endParaRPr lang="en-US" sz="2400" dirty="0"/>
          </a:p>
          <a:p>
            <a:pPr algn="ctr"/>
            <a:r>
              <a:rPr lang="hr-HR" sz="2400" dirty="0"/>
              <a:t>(Matematika, Fizika, Kemija, Biologija, Tehnička kultura i Informatika)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ACDE4A-6F6D-7D2B-49C7-2460059C0ADC}"/>
              </a:ext>
            </a:extLst>
          </p:cNvPr>
          <p:cNvSpPr txBox="1"/>
          <p:nvPr/>
        </p:nvSpPr>
        <p:spPr>
          <a:xfrm>
            <a:off x="742765" y="3429000"/>
            <a:ext cx="10706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RAZREDI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545ED5-9D19-794C-E1D2-B2C0C8EC9CB6}"/>
              </a:ext>
            </a:extLst>
          </p:cNvPr>
          <p:cNvSpPr txBox="1"/>
          <p:nvPr/>
        </p:nvSpPr>
        <p:spPr>
          <a:xfrm>
            <a:off x="742765" y="4154750"/>
            <a:ext cx="107064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1.a, 1.b, 5., 7. i 8.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97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000">
        <p:fade/>
      </p:transition>
    </mc:Choice>
    <mc:Fallback xmlns="">
      <p:transition spd="med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EBD19-7D59-046D-C9DB-24053CF76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NAMJENA PROJEKTA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A707C-319A-8C4A-8E82-0045443C0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Zainteresirati učenike za aktivno sudjelovanje u STEM području. </a:t>
            </a:r>
            <a:endParaRPr lang="en-US" dirty="0"/>
          </a:p>
          <a:p>
            <a:r>
              <a:rPr lang="hr-HR" dirty="0"/>
              <a:t>Zabavnije učenje o znanosti te pomoć u boljem razumijevanju znanosti i njene uloge u svakodnevnom životu. </a:t>
            </a:r>
            <a:endParaRPr lang="en-US" dirty="0"/>
          </a:p>
          <a:p>
            <a:r>
              <a:rPr lang="hr-HR" dirty="0"/>
              <a:t>Povezivati teoretsko znanje sa praktičnim radom, razvijati praktične vještine i sposobnosti.</a:t>
            </a:r>
            <a:endParaRPr lang="en-US" dirty="0"/>
          </a:p>
          <a:p>
            <a:r>
              <a:rPr lang="hr-HR" dirty="0"/>
              <a:t>Ponoviti i primijeniti dosada stečena saznanja.</a:t>
            </a:r>
            <a:endParaRPr lang="en-US" dirty="0"/>
          </a:p>
          <a:p>
            <a:r>
              <a:rPr lang="hr-HR" dirty="0"/>
              <a:t>Prezentirani pogled iz drugog kuta na STEM područje.</a:t>
            </a:r>
            <a:endParaRPr lang="en-US" dirty="0"/>
          </a:p>
          <a:p>
            <a:r>
              <a:rPr lang="hr-HR" dirty="0"/>
              <a:t>Primjena inovativnih metoda </a:t>
            </a:r>
            <a:endParaRPr lang="en-US" dirty="0"/>
          </a:p>
          <a:p>
            <a:r>
              <a:rPr lang="hr-HR" dirty="0"/>
              <a:t>Uporaba IKT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8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C868B-C89A-C435-D5BD-1FA81DA3B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IZRADA MOLEKULA 3D OLOVKOM – </a:t>
            </a:r>
            <a:r>
              <a:rPr lang="en-US" dirty="0" err="1"/>
              <a:t>radionica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kemije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BE90-E6F8-189A-F52C-6493D1601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U </a:t>
            </a:r>
            <a:r>
              <a:rPr lang="en-US" sz="2400" dirty="0" err="1"/>
              <a:t>sklopu</a:t>
            </a:r>
            <a:r>
              <a:rPr lang="en-US" sz="2400" dirty="0"/>
              <a:t> </a:t>
            </a:r>
            <a:r>
              <a:rPr lang="en-US" sz="2400" dirty="0" err="1"/>
              <a:t>projekta</a:t>
            </a:r>
            <a:r>
              <a:rPr lang="en-US" sz="2400" dirty="0"/>
              <a:t> 3D-STEM, </a:t>
            </a:r>
            <a:r>
              <a:rPr lang="en-US" sz="2400" dirty="0" err="1"/>
              <a:t>školskog</a:t>
            </a:r>
            <a:r>
              <a:rPr lang="en-US" sz="2400" dirty="0"/>
              <a:t> STEM </a:t>
            </a:r>
            <a:r>
              <a:rPr lang="en-US" sz="2400" dirty="0" err="1"/>
              <a:t>aktiva</a:t>
            </a:r>
            <a:r>
              <a:rPr lang="en-US" sz="2400" dirty="0"/>
              <a:t>, </a:t>
            </a:r>
            <a:r>
              <a:rPr lang="en-US" sz="2400" dirty="0" err="1"/>
              <a:t>učenici</a:t>
            </a:r>
            <a:r>
              <a:rPr lang="en-US" sz="2400" dirty="0"/>
              <a:t> </a:t>
            </a:r>
            <a:r>
              <a:rPr lang="en-US" sz="2400" dirty="0" err="1"/>
              <a:t>sedmih</a:t>
            </a:r>
            <a:r>
              <a:rPr lang="en-US" sz="2400" dirty="0"/>
              <a:t> </a:t>
            </a:r>
            <a:r>
              <a:rPr lang="en-US" sz="2400" dirty="0" err="1"/>
              <a:t>razreda</a:t>
            </a:r>
            <a:r>
              <a:rPr lang="en-US" sz="2400" dirty="0"/>
              <a:t> </a:t>
            </a:r>
            <a:r>
              <a:rPr lang="en-US" sz="2400" dirty="0" err="1"/>
              <a:t>tijekom</a:t>
            </a:r>
            <a:r>
              <a:rPr lang="en-US" sz="2400" dirty="0"/>
              <a:t> </a:t>
            </a:r>
            <a:r>
              <a:rPr lang="en-US" sz="2400" dirty="0" err="1"/>
              <a:t>svibnja</a:t>
            </a:r>
            <a:r>
              <a:rPr lang="en-US" sz="2400" dirty="0"/>
              <a:t> </a:t>
            </a:r>
            <a:r>
              <a:rPr lang="en-US" sz="2400" dirty="0" err="1"/>
              <a:t>odradili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radionicu</a:t>
            </a:r>
            <a:r>
              <a:rPr lang="en-US" sz="2400" dirty="0"/>
              <a:t> </a:t>
            </a:r>
            <a:r>
              <a:rPr lang="en-US" sz="2400" dirty="0" err="1"/>
              <a:t>iz</a:t>
            </a:r>
            <a:r>
              <a:rPr lang="en-US" sz="2400" dirty="0"/>
              <a:t> </a:t>
            </a:r>
            <a:r>
              <a:rPr lang="en-US" sz="2400" dirty="0" err="1"/>
              <a:t>kemije</a:t>
            </a:r>
            <a:r>
              <a:rPr lang="en-US" sz="2400" dirty="0"/>
              <a:t> „</a:t>
            </a:r>
            <a:r>
              <a:rPr lang="en-US" sz="2400" dirty="0" err="1"/>
              <a:t>Izrada</a:t>
            </a:r>
            <a:r>
              <a:rPr lang="en-US" sz="2400" dirty="0"/>
              <a:t> </a:t>
            </a:r>
            <a:r>
              <a:rPr lang="en-US" sz="2400" dirty="0" err="1"/>
              <a:t>molekula</a:t>
            </a:r>
            <a:r>
              <a:rPr lang="en-US" sz="2400" dirty="0"/>
              <a:t> 3D </a:t>
            </a:r>
            <a:r>
              <a:rPr lang="en-US" sz="2400" dirty="0" err="1"/>
              <a:t>olovkom</a:t>
            </a:r>
            <a:r>
              <a:rPr lang="en-US" sz="2400" dirty="0"/>
              <a:t>“.</a:t>
            </a:r>
          </a:p>
          <a:p>
            <a:r>
              <a:rPr lang="en-US" sz="2400" dirty="0" err="1"/>
              <a:t>Učenici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pomoću</a:t>
            </a:r>
            <a:r>
              <a:rPr lang="en-US" sz="2400" dirty="0"/>
              <a:t> 3D </a:t>
            </a:r>
            <a:r>
              <a:rPr lang="en-US" sz="2400" dirty="0" err="1"/>
              <a:t>olovke</a:t>
            </a:r>
            <a:r>
              <a:rPr lang="en-US" sz="2400" dirty="0"/>
              <a:t> </a:t>
            </a:r>
            <a:r>
              <a:rPr lang="en-US" sz="2400" dirty="0" err="1"/>
              <a:t>izrađivali</a:t>
            </a:r>
            <a:r>
              <a:rPr lang="en-US" sz="2400" dirty="0"/>
              <a:t> </a:t>
            </a:r>
            <a:r>
              <a:rPr lang="en-US" sz="2400" dirty="0" err="1"/>
              <a:t>zadane</a:t>
            </a:r>
            <a:r>
              <a:rPr lang="en-US" sz="2400" dirty="0"/>
              <a:t> </a:t>
            </a:r>
            <a:r>
              <a:rPr lang="en-US" sz="2400" dirty="0" err="1"/>
              <a:t>molekule</a:t>
            </a:r>
            <a:r>
              <a:rPr lang="en-US" sz="2400" dirty="0"/>
              <a:t> </a:t>
            </a:r>
            <a:r>
              <a:rPr lang="en-US" sz="2400" dirty="0" err="1"/>
              <a:t>elementarnih</a:t>
            </a:r>
            <a:r>
              <a:rPr lang="en-US" sz="2400" dirty="0"/>
              <a:t> </a:t>
            </a:r>
            <a:r>
              <a:rPr lang="en-US" sz="2400" dirty="0" err="1"/>
              <a:t>tvari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molekule</a:t>
            </a:r>
            <a:r>
              <a:rPr lang="en-US" sz="2400" dirty="0"/>
              <a:t> </a:t>
            </a:r>
            <a:r>
              <a:rPr lang="en-US" sz="2400" dirty="0" err="1"/>
              <a:t>kemijskih</a:t>
            </a:r>
            <a:r>
              <a:rPr lang="en-US" sz="2400" dirty="0"/>
              <a:t> </a:t>
            </a:r>
            <a:r>
              <a:rPr lang="en-US" sz="2400" dirty="0" err="1"/>
              <a:t>spojeva</a:t>
            </a:r>
            <a:r>
              <a:rPr lang="en-US" sz="2400" dirty="0"/>
              <a:t>. </a:t>
            </a:r>
            <a:r>
              <a:rPr lang="en-US" sz="2400" dirty="0" err="1"/>
              <a:t>Zatim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rješavali</a:t>
            </a:r>
            <a:r>
              <a:rPr lang="en-US" sz="2400" dirty="0"/>
              <a:t> </a:t>
            </a:r>
            <a:r>
              <a:rPr lang="en-US" sz="2400" dirty="0" err="1"/>
              <a:t>radne</a:t>
            </a:r>
            <a:r>
              <a:rPr lang="en-US" sz="2400" dirty="0"/>
              <a:t> </a:t>
            </a:r>
            <a:r>
              <a:rPr lang="en-US" sz="2400" dirty="0" err="1"/>
              <a:t>listiće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zadatke</a:t>
            </a:r>
            <a:r>
              <a:rPr lang="en-US" sz="2400" dirty="0"/>
              <a:t> </a:t>
            </a:r>
            <a:r>
              <a:rPr lang="en-US" sz="2400" dirty="0" err="1"/>
              <a:t>povezane</a:t>
            </a:r>
            <a:r>
              <a:rPr lang="en-US" sz="2400" dirty="0"/>
              <a:t> s </a:t>
            </a:r>
            <a:r>
              <a:rPr lang="en-US" sz="2400" dirty="0" err="1"/>
              <a:t>izrađenim</a:t>
            </a:r>
            <a:r>
              <a:rPr lang="en-US" sz="2400" dirty="0"/>
              <a:t> </a:t>
            </a:r>
            <a:r>
              <a:rPr lang="en-US" sz="2400" dirty="0" err="1"/>
              <a:t>molekulama</a:t>
            </a:r>
            <a:r>
              <a:rPr lang="en-US" sz="2400" dirty="0"/>
              <a:t>. Na taj </a:t>
            </a:r>
            <a:r>
              <a:rPr lang="en-US" sz="2400" dirty="0" err="1"/>
              <a:t>način</a:t>
            </a:r>
            <a:r>
              <a:rPr lang="en-US" sz="2400" dirty="0"/>
              <a:t> </a:t>
            </a:r>
            <a:r>
              <a:rPr lang="en-US" sz="2400" dirty="0" err="1"/>
              <a:t>učenici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povezali</a:t>
            </a:r>
            <a:r>
              <a:rPr lang="en-US" sz="2400" dirty="0"/>
              <a:t> </a:t>
            </a:r>
            <a:r>
              <a:rPr lang="en-US" sz="2400" dirty="0" err="1"/>
              <a:t>teoretsko</a:t>
            </a:r>
            <a:r>
              <a:rPr lang="en-US" sz="2400" dirty="0"/>
              <a:t> </a:t>
            </a:r>
            <a:r>
              <a:rPr lang="en-US" sz="2400" dirty="0" err="1"/>
              <a:t>znanje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praktičnim</a:t>
            </a:r>
            <a:r>
              <a:rPr lang="en-US" sz="2400" dirty="0"/>
              <a:t> </a:t>
            </a:r>
            <a:r>
              <a:rPr lang="en-US" sz="2400" dirty="0" err="1"/>
              <a:t>radom</a:t>
            </a:r>
            <a:r>
              <a:rPr lang="en-US" sz="2400" dirty="0"/>
              <a:t>, </a:t>
            </a:r>
            <a:r>
              <a:rPr lang="en-US" sz="2400" dirty="0" err="1"/>
              <a:t>razvijali</a:t>
            </a:r>
            <a:r>
              <a:rPr lang="en-US" sz="2400" dirty="0"/>
              <a:t> </a:t>
            </a:r>
            <a:r>
              <a:rPr lang="en-US" sz="2400" dirty="0" err="1"/>
              <a:t>praktične</a:t>
            </a:r>
            <a:r>
              <a:rPr lang="en-US" sz="2400" dirty="0"/>
              <a:t> </a:t>
            </a:r>
            <a:r>
              <a:rPr lang="en-US" sz="2400" dirty="0" err="1"/>
              <a:t>vještine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sposobnosti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ponovili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primijenili</a:t>
            </a:r>
            <a:r>
              <a:rPr lang="en-US" sz="2400" dirty="0"/>
              <a:t> </a:t>
            </a:r>
            <a:r>
              <a:rPr lang="en-US" sz="2400" dirty="0" err="1"/>
              <a:t>stečena</a:t>
            </a:r>
            <a:r>
              <a:rPr lang="en-US" sz="2400" dirty="0"/>
              <a:t> </a:t>
            </a:r>
            <a:r>
              <a:rPr lang="en-US" sz="2400" dirty="0" err="1"/>
              <a:t>znanja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Navedenim</a:t>
            </a:r>
            <a:r>
              <a:rPr lang="en-US" sz="2400" dirty="0"/>
              <a:t> </a:t>
            </a:r>
            <a:r>
              <a:rPr lang="en-US" sz="2400" dirty="0" err="1"/>
              <a:t>aktivnostima</a:t>
            </a:r>
            <a:r>
              <a:rPr lang="en-US" sz="2400" dirty="0"/>
              <a:t> </a:t>
            </a:r>
            <a:r>
              <a:rPr lang="en-US" sz="2400" dirty="0" err="1"/>
              <a:t>učenici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prezentirali</a:t>
            </a:r>
            <a:r>
              <a:rPr lang="en-US" sz="2400" dirty="0"/>
              <a:t> </a:t>
            </a:r>
            <a:r>
              <a:rPr lang="en-US" sz="2400" dirty="0" err="1"/>
              <a:t>pogled</a:t>
            </a:r>
            <a:r>
              <a:rPr lang="en-US" sz="2400" dirty="0"/>
              <a:t> </a:t>
            </a:r>
            <a:r>
              <a:rPr lang="en-US" sz="2400" dirty="0" err="1"/>
              <a:t>iz</a:t>
            </a:r>
            <a:r>
              <a:rPr lang="en-US" sz="2400" dirty="0"/>
              <a:t> </a:t>
            </a:r>
            <a:r>
              <a:rPr lang="en-US" sz="2400" dirty="0" err="1"/>
              <a:t>drugog</a:t>
            </a:r>
            <a:r>
              <a:rPr lang="en-US" sz="2400" dirty="0"/>
              <a:t> kuta </a:t>
            </a:r>
            <a:r>
              <a:rPr lang="en-US" sz="2400" dirty="0" err="1"/>
              <a:t>na</a:t>
            </a:r>
            <a:r>
              <a:rPr lang="en-US" sz="2400" dirty="0"/>
              <a:t> STEM </a:t>
            </a:r>
            <a:r>
              <a:rPr lang="en-US" sz="2400" dirty="0" err="1"/>
              <a:t>područje</a:t>
            </a:r>
            <a:r>
              <a:rPr lang="en-US" sz="2400" dirty="0"/>
              <a:t>, </a:t>
            </a:r>
            <a:r>
              <a:rPr lang="en-US" sz="2400" dirty="0" err="1"/>
              <a:t>primjenom</a:t>
            </a:r>
            <a:r>
              <a:rPr lang="en-US" sz="2400" dirty="0"/>
              <a:t> </a:t>
            </a:r>
            <a:r>
              <a:rPr lang="en-US" sz="2400" dirty="0" err="1"/>
              <a:t>inovativnih</a:t>
            </a:r>
            <a:r>
              <a:rPr lang="en-US" sz="2400" dirty="0"/>
              <a:t> </a:t>
            </a:r>
            <a:r>
              <a:rPr lang="en-US" sz="2400" dirty="0" err="1"/>
              <a:t>metoda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987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93E36-23B6-137B-C1D3-036154A03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6A63-357C-9FBA-A3AD-DF985A95B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IZRADA MOLEKULA 3D OLOVKOM – </a:t>
            </a:r>
            <a:r>
              <a:rPr lang="en-US" dirty="0" err="1"/>
              <a:t>radionica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kemije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69853-51E4-28C6-E69E-DECE5A615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err="1"/>
              <a:t>Učenici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ostvarili</a:t>
            </a:r>
            <a:r>
              <a:rPr lang="en-US" sz="2400" dirty="0"/>
              <a:t> </a:t>
            </a:r>
            <a:r>
              <a:rPr lang="en-US" sz="2400" dirty="0" err="1"/>
              <a:t>osnovne</a:t>
            </a:r>
            <a:r>
              <a:rPr lang="en-US" sz="2400" dirty="0"/>
              <a:t> </a:t>
            </a:r>
            <a:r>
              <a:rPr lang="en-US" sz="2400" dirty="0" err="1"/>
              <a:t>zadane</a:t>
            </a:r>
            <a:r>
              <a:rPr lang="en-US" sz="2400" dirty="0"/>
              <a:t> </a:t>
            </a:r>
            <a:r>
              <a:rPr lang="en-US" sz="2400" dirty="0" err="1"/>
              <a:t>ishode</a:t>
            </a:r>
            <a:r>
              <a:rPr lang="en-US" sz="2400" dirty="0"/>
              <a:t> </a:t>
            </a:r>
            <a:r>
              <a:rPr lang="en-US" sz="2400" dirty="0" err="1"/>
              <a:t>projekta</a:t>
            </a:r>
            <a:r>
              <a:rPr lang="en-US" sz="2400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err="1"/>
              <a:t>Sadržaje</a:t>
            </a:r>
            <a:r>
              <a:rPr lang="en-US" sz="2400" dirty="0"/>
              <a:t> koji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učenicima</a:t>
            </a:r>
            <a:r>
              <a:rPr lang="en-US" sz="2400" dirty="0"/>
              <a:t> </a:t>
            </a:r>
            <a:r>
              <a:rPr lang="en-US" sz="2400" dirty="0" err="1"/>
              <a:t>obično</a:t>
            </a:r>
            <a:r>
              <a:rPr lang="en-US" sz="2400" dirty="0"/>
              <a:t> </a:t>
            </a:r>
            <a:r>
              <a:rPr lang="en-US" sz="2400" dirty="0" err="1"/>
              <a:t>apstraktni</a:t>
            </a:r>
            <a:r>
              <a:rPr lang="en-US" sz="2400" dirty="0"/>
              <a:t> (</a:t>
            </a:r>
            <a:r>
              <a:rPr lang="en-US" sz="2400" dirty="0" err="1"/>
              <a:t>građa</a:t>
            </a:r>
            <a:r>
              <a:rPr lang="en-US" sz="2400" dirty="0"/>
              <a:t> </a:t>
            </a:r>
            <a:r>
              <a:rPr lang="en-US" sz="2400" dirty="0" err="1"/>
              <a:t>tvari</a:t>
            </a:r>
            <a:r>
              <a:rPr lang="en-US" sz="2400" dirty="0"/>
              <a:t>) </a:t>
            </a:r>
            <a:r>
              <a:rPr lang="en-US" sz="2400" dirty="0" err="1"/>
              <a:t>približili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njima</a:t>
            </a:r>
            <a:r>
              <a:rPr lang="en-US" sz="2400" dirty="0"/>
              <a:t> </a:t>
            </a:r>
            <a:r>
              <a:rPr lang="en-US" sz="2400" dirty="0" err="1"/>
              <a:t>prihvatljiv</a:t>
            </a:r>
            <a:r>
              <a:rPr lang="en-US" sz="2400" dirty="0"/>
              <a:t> </a:t>
            </a:r>
            <a:r>
              <a:rPr lang="en-US" sz="2400" dirty="0" err="1"/>
              <a:t>način</a:t>
            </a:r>
            <a:r>
              <a:rPr lang="en-US" sz="2400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err="1"/>
              <a:t>Stekli</a:t>
            </a:r>
            <a:r>
              <a:rPr lang="en-US" sz="2400" dirty="0"/>
              <a:t> </a:t>
            </a:r>
            <a:r>
              <a:rPr lang="en-US" sz="2400" dirty="0" err="1"/>
              <a:t>iskustava</a:t>
            </a:r>
            <a:r>
              <a:rPr lang="en-US" sz="2400" dirty="0"/>
              <a:t> </a:t>
            </a:r>
            <a:r>
              <a:rPr lang="en-US" sz="2400" dirty="0" err="1"/>
              <a:t>koja</a:t>
            </a:r>
            <a:r>
              <a:rPr lang="en-US" sz="2400" dirty="0"/>
              <a:t> </a:t>
            </a:r>
            <a:r>
              <a:rPr lang="en-US" sz="2400" dirty="0" err="1"/>
              <a:t>će</a:t>
            </a:r>
            <a:r>
              <a:rPr lang="en-US" sz="2400" dirty="0"/>
              <a:t> </a:t>
            </a:r>
            <a:r>
              <a:rPr lang="en-US" sz="2400" dirty="0" err="1"/>
              <a:t>pobuditi</a:t>
            </a:r>
            <a:r>
              <a:rPr lang="en-US" sz="2400" dirty="0"/>
              <a:t> </a:t>
            </a:r>
            <a:r>
              <a:rPr lang="en-US" sz="2400" dirty="0" err="1"/>
              <a:t>znatiželju</a:t>
            </a:r>
            <a:r>
              <a:rPr lang="en-US" sz="2400" dirty="0"/>
              <a:t>, </a:t>
            </a:r>
            <a:r>
              <a:rPr lang="en-US" sz="2400" dirty="0" err="1"/>
              <a:t>pozitivan</a:t>
            </a:r>
            <a:r>
              <a:rPr lang="en-US" sz="2400" dirty="0"/>
              <a:t> </a:t>
            </a:r>
            <a:r>
              <a:rPr lang="en-US" sz="2400" dirty="0" err="1"/>
              <a:t>stav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interes</a:t>
            </a:r>
            <a:r>
              <a:rPr lang="en-US" sz="2400" dirty="0"/>
              <a:t> za </a:t>
            </a:r>
            <a:r>
              <a:rPr lang="en-US" sz="2400" dirty="0" err="1"/>
              <a:t>kemiju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prirodoslovlje</a:t>
            </a:r>
            <a:r>
              <a:rPr lang="en-US" sz="2400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err="1"/>
              <a:t>Stekli</a:t>
            </a:r>
            <a:r>
              <a:rPr lang="en-US" sz="2400" dirty="0"/>
              <a:t> </a:t>
            </a:r>
            <a:r>
              <a:rPr lang="en-US" sz="2400" dirty="0" err="1"/>
              <a:t>metakognitivnoga</a:t>
            </a:r>
            <a:r>
              <a:rPr lang="en-US" sz="2400" dirty="0"/>
              <a:t> </a:t>
            </a:r>
            <a:r>
              <a:rPr lang="en-US" sz="2400" dirty="0" err="1"/>
              <a:t>znanja</a:t>
            </a:r>
            <a:r>
              <a:rPr lang="en-US" sz="2400" dirty="0"/>
              <a:t> </a:t>
            </a:r>
            <a:r>
              <a:rPr lang="en-US" sz="2400" dirty="0" err="1"/>
              <a:t>kao</a:t>
            </a:r>
            <a:r>
              <a:rPr lang="en-US" sz="2400" dirty="0"/>
              <a:t> </a:t>
            </a:r>
            <a:r>
              <a:rPr lang="en-US" sz="2400" dirty="0" err="1"/>
              <a:t>preduvjeta</a:t>
            </a:r>
            <a:r>
              <a:rPr lang="en-US" sz="2400" dirty="0"/>
              <a:t> za </a:t>
            </a:r>
            <a:r>
              <a:rPr lang="en-US" sz="2400" dirty="0" err="1"/>
              <a:t>razvijanje</a:t>
            </a:r>
            <a:r>
              <a:rPr lang="en-US" sz="2400" dirty="0"/>
              <a:t> </a:t>
            </a:r>
            <a:r>
              <a:rPr lang="en-US" sz="2400" dirty="0" err="1"/>
              <a:t>samostalnosti</a:t>
            </a:r>
            <a:r>
              <a:rPr lang="en-US" sz="2400" dirty="0"/>
              <a:t>, </a:t>
            </a:r>
            <a:r>
              <a:rPr lang="en-US" sz="2400" dirty="0" err="1"/>
              <a:t>samopouzdanja</a:t>
            </a:r>
            <a:r>
              <a:rPr lang="en-US" sz="2400" dirty="0"/>
              <a:t>, </a:t>
            </a:r>
            <a:r>
              <a:rPr lang="en-US" sz="2400" dirty="0" err="1"/>
              <a:t>inovativnosti</a:t>
            </a:r>
            <a:r>
              <a:rPr lang="en-US" sz="2400" dirty="0"/>
              <a:t>, </a:t>
            </a:r>
            <a:r>
              <a:rPr lang="en-US" sz="2400" dirty="0" err="1"/>
              <a:t>odgovornosti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kreativnosti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784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6" descr="Slika na kojoj se prikazuje nit, tkanina, pod, tlo&#10;&#10;Opis je automatski generiran">
            <a:extLst>
              <a:ext uri="{FF2B5EF4-FFF2-40B4-BE49-F238E27FC236}">
                <a16:creationId xmlns:a16="http://schemas.microsoft.com/office/drawing/2014/main" id="{33ED35E9-BFFE-E753-98D5-EE6B514D4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" b="-2"/>
          <a:stretch>
            <a:fillRect/>
          </a:stretch>
        </p:blipFill>
        <p:spPr>
          <a:xfrm rot="5400000">
            <a:off x="-674062" y="1751582"/>
            <a:ext cx="4628936" cy="2915242"/>
          </a:xfrm>
          <a:prstGeom prst="rect">
            <a:avLst/>
          </a:prstGeom>
        </p:spPr>
      </p:pic>
      <p:pic>
        <p:nvPicPr>
          <p:cNvPr id="3" name="Slika 12" descr="Slika na kojoj se prikazuje slatkiši, gumeni bomboni, u dvorani, boje&#10;&#10;Opis je automatski generiran">
            <a:extLst>
              <a:ext uri="{FF2B5EF4-FFF2-40B4-BE49-F238E27FC236}">
                <a16:creationId xmlns:a16="http://schemas.microsoft.com/office/drawing/2014/main" id="{AEE50331-F9CE-F448-6C6F-FFAE06407A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9" r="21991" b="3"/>
          <a:stretch>
            <a:fillRect/>
          </a:stretch>
        </p:blipFill>
        <p:spPr>
          <a:xfrm rot="10800000">
            <a:off x="3180758" y="1661651"/>
            <a:ext cx="2915241" cy="4628934"/>
          </a:xfrm>
          <a:prstGeom prst="rect">
            <a:avLst/>
          </a:prstGeom>
        </p:spPr>
      </p:pic>
      <p:pic>
        <p:nvPicPr>
          <p:cNvPr id="4" name="Slika 14" descr="Slika na kojoj se prikazuje pod, tlo, u dvorani, tkanina&#10;&#10;Opis je automatski generiran">
            <a:extLst>
              <a:ext uri="{FF2B5EF4-FFF2-40B4-BE49-F238E27FC236}">
                <a16:creationId xmlns:a16="http://schemas.microsoft.com/office/drawing/2014/main" id="{0C2CCBD8-3A5A-BED5-CDE1-C6FA80A671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" b="-2"/>
          <a:stretch>
            <a:fillRect/>
          </a:stretch>
        </p:blipFill>
        <p:spPr>
          <a:xfrm rot="5400000">
            <a:off x="5321885" y="1751582"/>
            <a:ext cx="4628936" cy="2915243"/>
          </a:xfrm>
          <a:prstGeom prst="rect">
            <a:avLst/>
          </a:prstGeom>
        </p:spPr>
      </p:pic>
      <p:pic>
        <p:nvPicPr>
          <p:cNvPr id="5" name="Rezervirano mjesto sadržaja 10" descr="Slika na kojoj se prikazuje slatkiši, zid, u dvorani, boje&#10;&#10;Opis je automatski generiran">
            <a:extLst>
              <a:ext uri="{FF2B5EF4-FFF2-40B4-BE49-F238E27FC236}">
                <a16:creationId xmlns:a16="http://schemas.microsoft.com/office/drawing/2014/main" id="{87783B0D-79F9-F992-CCE6-5397144347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" b="-2"/>
          <a:stretch>
            <a:fillRect/>
          </a:stretch>
        </p:blipFill>
        <p:spPr>
          <a:xfrm rot="5400000">
            <a:off x="8276170" y="2562185"/>
            <a:ext cx="4628935" cy="282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4" descr="Slika na kojoj se prikazuje u dvorani, osoba, uredski pribor, tekst&#10;&#10;Opis je automatski generiran">
            <a:extLst>
              <a:ext uri="{FF2B5EF4-FFF2-40B4-BE49-F238E27FC236}">
                <a16:creationId xmlns:a16="http://schemas.microsoft.com/office/drawing/2014/main" id="{C43C4C29-EAD5-5513-078D-E26B064276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" b="-2"/>
          <a:stretch>
            <a:fillRect/>
          </a:stretch>
        </p:blipFill>
        <p:spPr>
          <a:xfrm rot="5400000">
            <a:off x="-586043" y="1584906"/>
            <a:ext cx="4365524" cy="2827865"/>
          </a:xfrm>
          <a:prstGeom prst="rect">
            <a:avLst/>
          </a:prstGeom>
        </p:spPr>
      </p:pic>
      <p:pic>
        <p:nvPicPr>
          <p:cNvPr id="3" name="Slika 8" descr="Slika na kojoj se prikazuje tekst, uredski pribor, rukopis, Post-it papirić&#10;&#10;Opis je automatski generiran">
            <a:extLst>
              <a:ext uri="{FF2B5EF4-FFF2-40B4-BE49-F238E27FC236}">
                <a16:creationId xmlns:a16="http://schemas.microsoft.com/office/drawing/2014/main" id="{68823968-53C1-C655-6D4E-974A5B984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" b="-2"/>
          <a:stretch>
            <a:fillRect/>
          </a:stretch>
        </p:blipFill>
        <p:spPr>
          <a:xfrm rot="5400000">
            <a:off x="2714471" y="3020931"/>
            <a:ext cx="3731891" cy="2827867"/>
          </a:xfrm>
          <a:prstGeom prst="rect">
            <a:avLst/>
          </a:prstGeom>
        </p:spPr>
      </p:pic>
      <p:pic>
        <p:nvPicPr>
          <p:cNvPr id="4" name="Slika 10" descr="Slika na kojoj se prikazuje tekst, u dvorani, uredski pribor, račun&#10;&#10;Opis je automatski generiran">
            <a:extLst>
              <a:ext uri="{FF2B5EF4-FFF2-40B4-BE49-F238E27FC236}">
                <a16:creationId xmlns:a16="http://schemas.microsoft.com/office/drawing/2014/main" id="{8253B739-9B8A-B428-112E-9A607F1FBD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" b="-2"/>
          <a:stretch>
            <a:fillRect/>
          </a:stretch>
        </p:blipFill>
        <p:spPr>
          <a:xfrm rot="5400000">
            <a:off x="5409900" y="1584906"/>
            <a:ext cx="4365525" cy="2827865"/>
          </a:xfrm>
          <a:prstGeom prst="rect">
            <a:avLst/>
          </a:prstGeom>
        </p:spPr>
      </p:pic>
      <p:pic>
        <p:nvPicPr>
          <p:cNvPr id="5" name="Slika 6" descr="Slika na kojoj se prikazuje tekst, u dvorani, uredski pribor, cvijet&#10;&#10;Opis je automatski generiran">
            <a:extLst>
              <a:ext uri="{FF2B5EF4-FFF2-40B4-BE49-F238E27FC236}">
                <a16:creationId xmlns:a16="http://schemas.microsoft.com/office/drawing/2014/main" id="{933AF3E0-FE02-0E78-5805-EFB227D33E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" b="-2"/>
          <a:stretch>
            <a:fillRect/>
          </a:stretch>
        </p:blipFill>
        <p:spPr>
          <a:xfrm rot="5400000">
            <a:off x="8724693" y="3010707"/>
            <a:ext cx="3731891" cy="282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2" descr="Slika na kojoj se prikazuje u dvorani, odijevanje, zid, obuća&#10;&#10;Opis je automatski generiran">
            <a:extLst>
              <a:ext uri="{FF2B5EF4-FFF2-40B4-BE49-F238E27FC236}">
                <a16:creationId xmlns:a16="http://schemas.microsoft.com/office/drawing/2014/main" id="{6EFB62BA-DB1B-1C5C-1582-D5C181C49F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7" r="-3" b="-3"/>
          <a:stretch>
            <a:fillRect/>
          </a:stretch>
        </p:blipFill>
        <p:spPr>
          <a:xfrm rot="5400000">
            <a:off x="-386987" y="3698597"/>
            <a:ext cx="3140932" cy="2005934"/>
          </a:xfrm>
          <a:prstGeom prst="rect">
            <a:avLst/>
          </a:prstGeom>
        </p:spPr>
      </p:pic>
      <p:pic>
        <p:nvPicPr>
          <p:cNvPr id="3" name="Slika 10" descr="Slika na kojoj se prikazuje Ljudsko lice, osoba, djevojka, prozor&#10;&#10;Opis je automatski generiran">
            <a:extLst>
              <a:ext uri="{FF2B5EF4-FFF2-40B4-BE49-F238E27FC236}">
                <a16:creationId xmlns:a16="http://schemas.microsoft.com/office/drawing/2014/main" id="{83B70896-C27D-C50B-0D03-EEA157C542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6" r="-3" b="-3"/>
          <a:stretch>
            <a:fillRect/>
          </a:stretch>
        </p:blipFill>
        <p:spPr>
          <a:xfrm rot="5400000">
            <a:off x="1715306" y="649756"/>
            <a:ext cx="2952482" cy="2010201"/>
          </a:xfrm>
          <a:prstGeom prst="rect">
            <a:avLst/>
          </a:prstGeom>
        </p:spPr>
      </p:pic>
      <p:pic>
        <p:nvPicPr>
          <p:cNvPr id="4" name="Slika 8" descr="Slika na kojoj se prikazuje odijevanje, osoba, tekst, u dvorani&#10;&#10;Opis je automatski generiran">
            <a:extLst>
              <a:ext uri="{FF2B5EF4-FFF2-40B4-BE49-F238E27FC236}">
                <a16:creationId xmlns:a16="http://schemas.microsoft.com/office/drawing/2014/main" id="{01A2D081-6271-F50A-885A-51AB70A35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0" r="-3" b="2322"/>
          <a:stretch>
            <a:fillRect/>
          </a:stretch>
        </p:blipFill>
        <p:spPr>
          <a:xfrm rot="5400000">
            <a:off x="3644670" y="3706817"/>
            <a:ext cx="3140932" cy="1989495"/>
          </a:xfrm>
          <a:prstGeom prst="rect">
            <a:avLst/>
          </a:prstGeom>
        </p:spPr>
      </p:pic>
      <p:pic>
        <p:nvPicPr>
          <p:cNvPr id="5" name="Rezervirano mjesto sadržaja 4" descr="Slika na kojoj se prikazuje osoba, odijevanje, čovjek, u dvorani&#10;&#10;Opis je automatski generiran">
            <a:extLst>
              <a:ext uri="{FF2B5EF4-FFF2-40B4-BE49-F238E27FC236}">
                <a16:creationId xmlns:a16="http://schemas.microsoft.com/office/drawing/2014/main" id="{853D24A3-23BD-D398-5DD9-2360C892A0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3" r="-3" b="4871"/>
          <a:stretch>
            <a:fillRect/>
          </a:stretch>
        </p:blipFill>
        <p:spPr>
          <a:xfrm rot="5400000">
            <a:off x="5619163" y="745597"/>
            <a:ext cx="2952482" cy="1818520"/>
          </a:xfrm>
          <a:prstGeom prst="rect">
            <a:avLst/>
          </a:prstGeom>
        </p:spPr>
      </p:pic>
      <p:pic>
        <p:nvPicPr>
          <p:cNvPr id="6" name="Slika 21" descr="Slika na kojoj se prikazuje odijevanje, osoba, rukopis, ploča za sastanke&#10;&#10;Opis je automatski generiran">
            <a:extLst>
              <a:ext uri="{FF2B5EF4-FFF2-40B4-BE49-F238E27FC236}">
                <a16:creationId xmlns:a16="http://schemas.microsoft.com/office/drawing/2014/main" id="{425B930D-FB19-E876-BE95-8405A1C140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0339" y="3706816"/>
            <a:ext cx="3140933" cy="1989495"/>
          </a:xfrm>
          <a:prstGeom prst="rect">
            <a:avLst/>
          </a:prstGeom>
        </p:spPr>
      </p:pic>
      <p:pic>
        <p:nvPicPr>
          <p:cNvPr id="7" name="Slika 26" descr="Slika na kojoj se prikazuje osoba, tekst, Post-it papirić, rukopis&#10;&#10;Opis je automatski generiran">
            <a:extLst>
              <a:ext uri="{FF2B5EF4-FFF2-40B4-BE49-F238E27FC236}">
                <a16:creationId xmlns:a16="http://schemas.microsoft.com/office/drawing/2014/main" id="{75405368-E386-974B-C8B2-72F61096F5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50834" y="701800"/>
            <a:ext cx="2846172" cy="20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2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2" descr="Slika na kojoj se prikazuje tekst, stacionarno, papir, papirnati proizvod&#10;&#10;Opis je automatski generiran">
            <a:extLst>
              <a:ext uri="{FF2B5EF4-FFF2-40B4-BE49-F238E27FC236}">
                <a16:creationId xmlns:a16="http://schemas.microsoft.com/office/drawing/2014/main" id="{623C76E3-7ECB-1DA6-AF86-07F8CD86E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r="-1" b="2343"/>
          <a:stretch>
            <a:fillRect/>
          </a:stretch>
        </p:blipFill>
        <p:spPr>
          <a:xfrm rot="5400000">
            <a:off x="41701" y="3261930"/>
            <a:ext cx="3372436" cy="2255462"/>
          </a:xfrm>
          <a:prstGeom prst="rect">
            <a:avLst/>
          </a:prstGeom>
        </p:spPr>
      </p:pic>
      <p:pic>
        <p:nvPicPr>
          <p:cNvPr id="3" name="Slika 10" descr="Slika na kojoj se prikazuje tekst, rukopis, papir, stacionarno&#10;&#10;Opis je automatski generiran">
            <a:extLst>
              <a:ext uri="{FF2B5EF4-FFF2-40B4-BE49-F238E27FC236}">
                <a16:creationId xmlns:a16="http://schemas.microsoft.com/office/drawing/2014/main" id="{B5F01150-B86A-9D67-3284-EF5D0D18DB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688"/>
          <a:stretch>
            <a:fillRect/>
          </a:stretch>
        </p:blipFill>
        <p:spPr>
          <a:xfrm rot="5400000">
            <a:off x="3175039" y="3621364"/>
            <a:ext cx="3103429" cy="2255462"/>
          </a:xfrm>
          <a:prstGeom prst="rect">
            <a:avLst/>
          </a:prstGeom>
        </p:spPr>
      </p:pic>
      <p:pic>
        <p:nvPicPr>
          <p:cNvPr id="4" name="Slika 8" descr="Slika na kojoj se prikazuje tekst, stacionarno, papir, papirnati proizvod&#10;&#10;Opis je automatski generiran">
            <a:extLst>
              <a:ext uri="{FF2B5EF4-FFF2-40B4-BE49-F238E27FC236}">
                <a16:creationId xmlns:a16="http://schemas.microsoft.com/office/drawing/2014/main" id="{4981B4E6-01B3-9F9A-F909-15E06AD585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688"/>
          <a:stretch>
            <a:fillRect/>
          </a:stretch>
        </p:blipFill>
        <p:spPr>
          <a:xfrm rot="5400000">
            <a:off x="6316368" y="3647269"/>
            <a:ext cx="3155238" cy="2255462"/>
          </a:xfrm>
          <a:prstGeom prst="rect">
            <a:avLst/>
          </a:prstGeom>
        </p:spPr>
      </p:pic>
      <p:pic>
        <p:nvPicPr>
          <p:cNvPr id="5" name="Slika 6" descr="Slika na kojoj se prikazuje tekst, rukopis, Dječja umjetnost, ploča za sastanke&#10;&#10;Opis je automatski generiran">
            <a:extLst>
              <a:ext uri="{FF2B5EF4-FFF2-40B4-BE49-F238E27FC236}">
                <a16:creationId xmlns:a16="http://schemas.microsoft.com/office/drawing/2014/main" id="{7C56937C-CA69-BE3F-6FB1-08D84588E0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688"/>
          <a:stretch>
            <a:fillRect/>
          </a:stretch>
        </p:blipFill>
        <p:spPr>
          <a:xfrm rot="5400000">
            <a:off x="9067503" y="3257847"/>
            <a:ext cx="3364269" cy="2255462"/>
          </a:xfrm>
          <a:prstGeom prst="rect">
            <a:avLst/>
          </a:prstGeom>
        </p:spPr>
      </p:pic>
      <p:pic>
        <p:nvPicPr>
          <p:cNvPr id="6" name="Rezervirano mjesto sadržaja 16" descr="Slika na kojoj se prikazuje tekst, pismo, papir, knjiga&#10;&#10;Opis je automatski generiran">
            <a:extLst>
              <a:ext uri="{FF2B5EF4-FFF2-40B4-BE49-F238E27FC236}">
                <a16:creationId xmlns:a16="http://schemas.microsoft.com/office/drawing/2014/main" id="{D63CCD33-F7D3-2117-B9A6-1F591FC84A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43" y="147484"/>
            <a:ext cx="4976763" cy="24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A90BA-9143-BC61-DB40-653B0D4D1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VOLUMEN TIJELA – </a:t>
            </a:r>
            <a:r>
              <a:rPr lang="en-US" dirty="0" err="1"/>
              <a:t>radionica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matematike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fizike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92073-452C-9B96-6014-95DEE58A0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Voditeljice radionice namijenjene učenicima sedmih i osmih razreda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učiteljice</a:t>
            </a:r>
            <a:r>
              <a:rPr lang="hr-HR" dirty="0"/>
              <a:t> Vesna Šimon i Nevija Brstilo.</a:t>
            </a:r>
            <a:endParaRPr lang="en-US" dirty="0"/>
          </a:p>
          <a:p>
            <a:r>
              <a:rPr lang="hr-HR" dirty="0"/>
              <a:t>Ishod</a:t>
            </a:r>
            <a:r>
              <a:rPr lang="en-US" dirty="0"/>
              <a:t> koji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učenici</a:t>
            </a:r>
            <a:r>
              <a:rPr lang="en-US" dirty="0"/>
              <a:t> </a:t>
            </a:r>
            <a:r>
              <a:rPr lang="en-US" dirty="0" err="1"/>
              <a:t>ostvarili</a:t>
            </a:r>
            <a:r>
              <a:rPr lang="hr-HR" dirty="0"/>
              <a:t>: </a:t>
            </a:r>
            <a:endParaRPr lang="en-US" dirty="0"/>
          </a:p>
          <a:p>
            <a:pPr lvl="1"/>
            <a:r>
              <a:rPr lang="hr-HR" dirty="0"/>
              <a:t>Određuje volumen tijela izravnim mjerenjem i računanjem. </a:t>
            </a:r>
            <a:endParaRPr lang="en-US" dirty="0"/>
          </a:p>
          <a:p>
            <a:pPr lvl="1"/>
            <a:r>
              <a:rPr lang="hr-HR" dirty="0"/>
              <a:t>Analizira volumen tijela. </a:t>
            </a:r>
            <a:endParaRPr lang="en-US" dirty="0"/>
          </a:p>
          <a:p>
            <a:pPr marL="457200" lvl="1" indent="0">
              <a:buNone/>
            </a:pPr>
            <a:r>
              <a:rPr lang="hr-HR" dirty="0"/>
              <a:t>( Matematika: MAT OŠ B.8.3. Rješava i primjenjuje linearnu jednadžbu ; MAT OŠ D.8.2. </a:t>
            </a:r>
            <a:endParaRPr lang="en-US" dirty="0"/>
          </a:p>
          <a:p>
            <a:pPr lvl="1"/>
            <a:r>
              <a:rPr lang="hr-HR" dirty="0"/>
              <a:t>Primjenjuje oplošje i volumen geometrijskih tijela</a:t>
            </a:r>
            <a:r>
              <a:rPr lang="en-US" dirty="0"/>
              <a:t>.</a:t>
            </a:r>
          </a:p>
          <a:p>
            <a:pPr marL="457200" lvl="1" indent="0">
              <a:buNone/>
            </a:pPr>
            <a:r>
              <a:rPr lang="en-US" dirty="0"/>
              <a:t>(</a:t>
            </a:r>
            <a:r>
              <a:rPr lang="hr-HR" dirty="0"/>
              <a:t>MAT OŠ D.8.4. Odabire i preračunava odgovarajuće mjerne jedinice; FIZ OŠ A.7.1. Uspoređuje dimenzije, masu i gustoću različitih tijela i tvari. 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18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Educational subjects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27.potx" id="{6B18C398-4F76-4BDC-B8A4-D02A96E0AA82}" vid="{FBF1AC64-E511-41D2-AA23-0E693E79CD77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Educational subjects presentation, chalkboard illustrations design (widescreen)</Template>
  <TotalTime>78</TotalTime>
  <Words>398</Words>
  <Application>Microsoft Office PowerPoint</Application>
  <PresentationFormat>Widescreen</PresentationFormat>
  <Paragraphs>35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Educational subjects 16x9</vt:lpstr>
      <vt:lpstr>3D - STEM</vt:lpstr>
      <vt:lpstr>NAMJENA PROJEKTA</vt:lpstr>
      <vt:lpstr>IZRADA MOLEKULA 3D OLOVKOM – radionica iz kemije</vt:lpstr>
      <vt:lpstr>IZRADA MOLEKULA 3D OLOVKOM – radionica iz kemije</vt:lpstr>
      <vt:lpstr>PowerPoint Presentation</vt:lpstr>
      <vt:lpstr>PowerPoint Presentation</vt:lpstr>
      <vt:lpstr>PowerPoint Presentation</vt:lpstr>
      <vt:lpstr>PowerPoint Presentation</vt:lpstr>
      <vt:lpstr>VOLUMEN TIJELA – radionica iz matematike i fizike </vt:lpstr>
      <vt:lpstr>PowerPoint Presentation</vt:lpstr>
      <vt:lpstr>PowerPoint Presentation</vt:lpstr>
      <vt:lpstr>PowerPoint Presentation</vt:lpstr>
      <vt:lpstr>RADIONICA TEHNIČKE KULTURE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Bruno Solga</dc:creator>
  <cp:lastModifiedBy>Bruno Solga</cp:lastModifiedBy>
  <cp:revision>2</cp:revision>
  <dcterms:created xsi:type="dcterms:W3CDTF">2025-06-11T20:39:23Z</dcterms:created>
  <dcterms:modified xsi:type="dcterms:W3CDTF">2025-06-11T22:14:49Z</dcterms:modified>
</cp:coreProperties>
</file>